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5" r:id="rId18"/>
    <p:sldId id="272" r:id="rId19"/>
    <p:sldId id="277" r:id="rId20"/>
    <p:sldId id="276" r:id="rId21"/>
    <p:sldId id="274"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g9VJlg0g+9oqDWyZgJybvwqWZY2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582"/>
  </p:normalViewPr>
  <p:slideViewPr>
    <p:cSldViewPr snapToGrid="0">
      <p:cViewPr>
        <p:scale>
          <a:sx n="155" d="100"/>
          <a:sy n="155" d="100"/>
        </p:scale>
        <p:origin x="400" y="2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ae9e650b1c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ae9e650b1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ae9e650b1c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ae9e650b1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ae9e650b1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ae9e650b1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ae9e650b1c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ae9e650b1c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ae9e650b1c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ae9e650b1c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ae9e650b1c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ae9e650b1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ae9e650b1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ae9e650b1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ae9e650b1c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ae9e650b1c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ae9e650b1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ae9e650b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ae9e650b1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ae9e650b1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ae9e650b1c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ae9e650b1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e9e650b1c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ae9e650b1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ae9e650b1c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ae9e650b1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ae9e650b1c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ae9e650b1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ae9e650b1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ae9e650b1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ae9e650b1c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ae9e650b1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4" name="Google Shape;14;p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9"/>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9"/>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 name="Google Shape;1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1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2" name="Google Shape;2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11"/>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1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 name="Google Shape;26;p1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7" name="Google Shape;2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12"/>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1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1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4" name="Google Shape;34;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1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7" name="Google Shape;3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1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1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1" name="Google Shape;41;p1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1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6" name="Google Shape;4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7"/>
          <p:cNvPicPr preferRelativeResize="0"/>
          <p:nvPr/>
        </p:nvPicPr>
        <p:blipFill rotWithShape="1">
          <a:blip r:embed="rId12">
            <a:alphaModFix/>
          </a:blip>
          <a:srcRect/>
          <a:stretch/>
        </p:blipFill>
        <p:spPr>
          <a:xfrm>
            <a:off x="8159445" y="4144200"/>
            <a:ext cx="984551" cy="999300"/>
          </a:xfrm>
          <a:prstGeom prst="rect">
            <a:avLst/>
          </a:prstGeom>
          <a:noFill/>
          <a:ln>
            <a:noFill/>
          </a:ln>
        </p:spPr>
      </p:pic>
      <p:sp>
        <p:nvSpPr>
          <p:cNvPr id="7" name="Google Shape;7;p7"/>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 name="Google Shape;8;p7"/>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9" name="Google Shape;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0" name="Google Shape;10;p7"/>
          <p:cNvPicPr preferRelativeResize="0"/>
          <p:nvPr/>
        </p:nvPicPr>
        <p:blipFill rotWithShape="1">
          <a:blip r:embed="rId13">
            <a:alphaModFix/>
          </a:blip>
          <a:srcRect/>
          <a:stretch/>
        </p:blipFill>
        <p:spPr>
          <a:xfrm>
            <a:off x="0" y="0"/>
            <a:ext cx="9144000" cy="571500"/>
          </a:xfrm>
          <a:prstGeom prst="rect">
            <a:avLst/>
          </a:prstGeom>
          <a:noFill/>
          <a:ln>
            <a:noFill/>
          </a:ln>
        </p:spPr>
      </p:pic>
      <p:pic>
        <p:nvPicPr>
          <p:cNvPr id="11" name="Google Shape;11;p7"/>
          <p:cNvPicPr preferRelativeResize="0"/>
          <p:nvPr/>
        </p:nvPicPr>
        <p:blipFill rotWithShape="1">
          <a:blip r:embed="rId14">
            <a:alphaModFix/>
          </a:blip>
          <a:srcRect/>
          <a:stretch/>
        </p:blipFill>
        <p:spPr>
          <a:xfrm>
            <a:off x="388600" y="65336"/>
            <a:ext cx="1913424" cy="4408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sz="3600" dirty="0">
                <a:latin typeface="Times New Roman"/>
                <a:ea typeface="Times New Roman"/>
                <a:cs typeface="Times New Roman"/>
                <a:sym typeface="Times New Roman"/>
              </a:rPr>
              <a:t>Yelp Data Analysis</a:t>
            </a:r>
            <a:endParaRPr sz="3600" dirty="0">
              <a:latin typeface="Times New Roman"/>
              <a:ea typeface="Times New Roman"/>
              <a:cs typeface="Times New Roman"/>
              <a:sym typeface="Times New Roman"/>
            </a:endParaRPr>
          </a:p>
        </p:txBody>
      </p:sp>
      <p:sp>
        <p:nvSpPr>
          <p:cNvPr id="54" name="Google Shape;54;p1"/>
          <p:cNvSpPr txBox="1">
            <a:spLocks noGrp="1"/>
          </p:cNvSpPr>
          <p:nvPr>
            <p:ph type="subTitle" idx="1"/>
          </p:nvPr>
        </p:nvSpPr>
        <p:spPr>
          <a:xfrm>
            <a:off x="311700" y="2834125"/>
            <a:ext cx="8520600" cy="983273"/>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1200" b="1" dirty="0">
                <a:solidFill>
                  <a:schemeClr val="tx1"/>
                </a:solidFill>
                <a:latin typeface="Times New Roman"/>
                <a:ea typeface="Times New Roman"/>
                <a:cs typeface="Times New Roman"/>
                <a:sym typeface="Times New Roman"/>
              </a:rPr>
              <a:t>Vinay Kota,</a:t>
            </a:r>
            <a:endParaRPr b="1" dirty="0">
              <a:solidFill>
                <a:schemeClr val="tx1"/>
              </a:solidFill>
            </a:endParaRPr>
          </a:p>
          <a:p>
            <a:pPr marL="0" lvl="0" indent="0" algn="ctr" rtl="0">
              <a:lnSpc>
                <a:spcPct val="100000"/>
              </a:lnSpc>
              <a:spcBef>
                <a:spcPts val="0"/>
              </a:spcBef>
              <a:spcAft>
                <a:spcPts val="0"/>
              </a:spcAft>
              <a:buSzPts val="2800"/>
              <a:buNone/>
            </a:pPr>
            <a:r>
              <a:rPr lang="en-US" sz="1200" b="1" dirty="0">
                <a:solidFill>
                  <a:schemeClr val="tx1"/>
                </a:solidFill>
                <a:latin typeface="Times New Roman"/>
                <a:ea typeface="Times New Roman"/>
                <a:cs typeface="Times New Roman"/>
                <a:sym typeface="Times New Roman"/>
              </a:rPr>
              <a:t>Utkarshika Baidya,</a:t>
            </a:r>
            <a:endParaRPr b="1" dirty="0">
              <a:solidFill>
                <a:schemeClr val="tx1"/>
              </a:solidFill>
            </a:endParaRPr>
          </a:p>
          <a:p>
            <a:pPr marL="0" lvl="0" indent="0" algn="ctr" rtl="0">
              <a:lnSpc>
                <a:spcPct val="100000"/>
              </a:lnSpc>
              <a:spcBef>
                <a:spcPts val="0"/>
              </a:spcBef>
              <a:spcAft>
                <a:spcPts val="0"/>
              </a:spcAft>
              <a:buSzPts val="2800"/>
              <a:buNone/>
            </a:pPr>
            <a:r>
              <a:rPr lang="en-US" sz="1200" b="1" dirty="0">
                <a:solidFill>
                  <a:schemeClr val="tx1"/>
                </a:solidFill>
                <a:latin typeface="Times New Roman"/>
                <a:ea typeface="Times New Roman"/>
                <a:cs typeface="Times New Roman"/>
                <a:sym typeface="Times New Roman"/>
              </a:rPr>
              <a:t>Hemanth </a:t>
            </a:r>
            <a:r>
              <a:rPr lang="en-US" sz="1200" b="1" dirty="0" err="1">
                <a:solidFill>
                  <a:schemeClr val="tx1"/>
                </a:solidFill>
                <a:latin typeface="Times New Roman"/>
                <a:ea typeface="Times New Roman"/>
                <a:cs typeface="Times New Roman"/>
                <a:sym typeface="Times New Roman"/>
              </a:rPr>
              <a:t>Doddala</a:t>
            </a:r>
            <a:endParaRPr b="1" dirty="0">
              <a:solidFill>
                <a:schemeClr val="tx1"/>
              </a:solidFill>
            </a:endParaRPr>
          </a:p>
          <a:p>
            <a:pPr marL="0" lvl="0" indent="0" algn="ctr" rtl="0">
              <a:lnSpc>
                <a:spcPct val="100000"/>
              </a:lnSpc>
              <a:spcBef>
                <a:spcPts val="0"/>
              </a:spcBef>
              <a:spcAft>
                <a:spcPts val="0"/>
              </a:spcAft>
              <a:buSzPts val="2800"/>
              <a:buNone/>
            </a:pPr>
            <a:r>
              <a:rPr lang="en-US" sz="1200" b="1" dirty="0">
                <a:solidFill>
                  <a:schemeClr val="tx1"/>
                </a:solidFill>
                <a:latin typeface="Times New Roman"/>
                <a:ea typeface="Times New Roman"/>
                <a:cs typeface="Times New Roman"/>
                <a:sym typeface="Times New Roman"/>
              </a:rPr>
              <a:t>MPS Data Science</a:t>
            </a:r>
            <a:endParaRPr b="1" dirty="0">
              <a:solidFill>
                <a:schemeClr val="tx1"/>
              </a:solidFill>
            </a:endParaRPr>
          </a:p>
          <a:p>
            <a:pPr marL="0" lvl="0" indent="0" algn="r" rtl="0">
              <a:lnSpc>
                <a:spcPct val="100000"/>
              </a:lnSpc>
              <a:spcBef>
                <a:spcPts val="0"/>
              </a:spcBef>
              <a:spcAft>
                <a:spcPts val="0"/>
              </a:spcAft>
              <a:buSzPts val="2800"/>
              <a:buNone/>
            </a:pPr>
            <a:r>
              <a:rPr lang="en-US" sz="1200" dirty="0"/>
              <a:t>  </a:t>
            </a:r>
            <a:endParaRPr sz="1200" dirty="0"/>
          </a:p>
        </p:txBody>
      </p:sp>
      <p:pic>
        <p:nvPicPr>
          <p:cNvPr id="1028" name="Picture 4" descr="yelp-logo-png-round-8-copy - Florida Sportsmedicine and ...">
            <a:extLst>
              <a:ext uri="{FF2B5EF4-FFF2-40B4-BE49-F238E27FC236}">
                <a16:creationId xmlns:a16="http://schemas.microsoft.com/office/drawing/2014/main" id="{058EF0F7-C0A4-B35C-780F-00133BD180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149" y="806097"/>
            <a:ext cx="1339702" cy="13397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g1ae9e650b1c_0_84"/>
          <p:cNvPicPr preferRelativeResize="0"/>
          <p:nvPr/>
        </p:nvPicPr>
        <p:blipFill>
          <a:blip r:embed="rId3">
            <a:alphaModFix/>
          </a:blip>
          <a:stretch>
            <a:fillRect/>
          </a:stretch>
        </p:blipFill>
        <p:spPr>
          <a:xfrm>
            <a:off x="1528450" y="615200"/>
            <a:ext cx="6261202" cy="4398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8408C040-1AC1-8BEF-F217-9CC4BBB6B06D}"/>
              </a:ext>
            </a:extLst>
          </p:cNvPr>
          <p:cNvPicPr>
            <a:picLocks noChangeAspect="1"/>
          </p:cNvPicPr>
          <p:nvPr/>
        </p:nvPicPr>
        <p:blipFill>
          <a:blip r:embed="rId3"/>
          <a:stretch>
            <a:fillRect/>
          </a:stretch>
        </p:blipFill>
        <p:spPr>
          <a:xfrm>
            <a:off x="4223295" y="741897"/>
            <a:ext cx="4174981" cy="4166478"/>
          </a:xfrm>
          <a:prstGeom prst="rect">
            <a:avLst/>
          </a:prstGeom>
        </p:spPr>
      </p:pic>
      <p:sp>
        <p:nvSpPr>
          <p:cNvPr id="4" name="TextBox 3">
            <a:extLst>
              <a:ext uri="{FF2B5EF4-FFF2-40B4-BE49-F238E27FC236}">
                <a16:creationId xmlns:a16="http://schemas.microsoft.com/office/drawing/2014/main" id="{7A151386-A0E6-14E0-1E36-9416E2C2EB55}"/>
              </a:ext>
            </a:extLst>
          </p:cNvPr>
          <p:cNvSpPr txBox="1"/>
          <p:nvPr/>
        </p:nvSpPr>
        <p:spPr>
          <a:xfrm>
            <a:off x="692458" y="1003177"/>
            <a:ext cx="2911876" cy="3323987"/>
          </a:xfrm>
          <a:prstGeom prst="rect">
            <a:avLst/>
          </a:prstGeom>
          <a:noFill/>
        </p:spPr>
        <p:txBody>
          <a:bodyPr wrap="square" rtlCol="0">
            <a:spAutoFit/>
          </a:bodyPr>
          <a:lstStyle/>
          <a:p>
            <a:r>
              <a:rPr lang="en-US" b="1" dirty="0"/>
              <a:t>Review Words</a:t>
            </a:r>
          </a:p>
          <a:p>
            <a:endParaRPr lang="en-US" dirty="0"/>
          </a:p>
          <a:p>
            <a:r>
              <a:rPr lang="en-US" dirty="0"/>
              <a:t>For 5 star and 1 star Ratings</a:t>
            </a:r>
          </a:p>
          <a:p>
            <a:r>
              <a:rPr lang="en-US" dirty="0"/>
              <a:t>Findings : Cuisine Names, Adjectives, for food and ambiance</a:t>
            </a:r>
          </a:p>
          <a:p>
            <a:endParaRPr lang="en-US" dirty="0"/>
          </a:p>
          <a:p>
            <a:endParaRPr lang="en-US" dirty="0"/>
          </a:p>
          <a:p>
            <a:r>
              <a:rPr lang="en-US" b="0" i="0" dirty="0">
                <a:solidFill>
                  <a:srgbClr val="24292F"/>
                </a:solidFill>
                <a:effectLst/>
                <a:latin typeface="-apple-system"/>
              </a:rPr>
              <a:t>We wanted to </a:t>
            </a:r>
            <a:r>
              <a:rPr lang="en-US" b="0" i="0" dirty="0" err="1">
                <a:solidFill>
                  <a:srgbClr val="24292F"/>
                </a:solidFill>
                <a:effectLst/>
                <a:latin typeface="-apple-system"/>
              </a:rPr>
              <a:t>analyse</a:t>
            </a:r>
            <a:r>
              <a:rPr lang="en-US" b="0" i="0" dirty="0">
                <a:solidFill>
                  <a:srgbClr val="24292F"/>
                </a:solidFill>
                <a:effectLst/>
                <a:latin typeface="-apple-system"/>
              </a:rPr>
              <a:t> the pattern of words that are used in the top rated(5 star) and worst rated( 1 star) using </a:t>
            </a:r>
            <a:r>
              <a:rPr lang="en-US" b="0" i="0" dirty="0" err="1">
                <a:solidFill>
                  <a:srgbClr val="24292F"/>
                </a:solidFill>
                <a:effectLst/>
                <a:latin typeface="-apple-system"/>
              </a:rPr>
              <a:t>WordCloud</a:t>
            </a:r>
            <a:r>
              <a:rPr lang="en-US" b="0" i="0" dirty="0">
                <a:solidFill>
                  <a:srgbClr val="24292F"/>
                </a:solidFill>
                <a:effectLst/>
                <a:latin typeface="-apple-system"/>
              </a:rPr>
              <a:t>. We were able to fid out that both positive as well as negative meaning words are used in both the cases</a:t>
            </a:r>
            <a:endParaRPr lang="en-US" dirty="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6495FA83-A769-FA63-8038-744467BCF580}"/>
              </a:ext>
            </a:extLst>
          </p:cNvPr>
          <p:cNvPicPr>
            <a:picLocks noChangeAspect="1"/>
          </p:cNvPicPr>
          <p:nvPr/>
        </p:nvPicPr>
        <p:blipFill>
          <a:blip r:embed="rId3"/>
          <a:stretch>
            <a:fillRect/>
          </a:stretch>
        </p:blipFill>
        <p:spPr>
          <a:xfrm>
            <a:off x="3413806" y="774357"/>
            <a:ext cx="5193812" cy="3949014"/>
          </a:xfrm>
          <a:prstGeom prst="rect">
            <a:avLst/>
          </a:prstGeom>
        </p:spPr>
      </p:pic>
      <p:sp>
        <p:nvSpPr>
          <p:cNvPr id="4" name="TextBox 3">
            <a:extLst>
              <a:ext uri="{FF2B5EF4-FFF2-40B4-BE49-F238E27FC236}">
                <a16:creationId xmlns:a16="http://schemas.microsoft.com/office/drawing/2014/main" id="{BFD49C65-15A8-10B7-165E-212AFB21683F}"/>
              </a:ext>
            </a:extLst>
          </p:cNvPr>
          <p:cNvSpPr txBox="1"/>
          <p:nvPr/>
        </p:nvSpPr>
        <p:spPr>
          <a:xfrm>
            <a:off x="527222" y="1392195"/>
            <a:ext cx="2421924" cy="2677656"/>
          </a:xfrm>
          <a:prstGeom prst="rect">
            <a:avLst/>
          </a:prstGeom>
          <a:noFill/>
        </p:spPr>
        <p:txBody>
          <a:bodyPr wrap="square" rtlCol="0">
            <a:spAutoFit/>
          </a:bodyPr>
          <a:lstStyle/>
          <a:p>
            <a:r>
              <a:rPr lang="en-US" b="1" dirty="0"/>
              <a:t>Fast Food Chains:</a:t>
            </a:r>
          </a:p>
          <a:p>
            <a:endParaRPr lang="en-US" dirty="0"/>
          </a:p>
          <a:p>
            <a:endParaRPr lang="en-US" dirty="0"/>
          </a:p>
          <a:p>
            <a:endParaRPr lang="en-US" dirty="0"/>
          </a:p>
          <a:p>
            <a:r>
              <a:rPr lang="en-US" b="0" i="0" dirty="0">
                <a:solidFill>
                  <a:srgbClr val="24292F"/>
                </a:solidFill>
                <a:effectLst/>
                <a:latin typeface="-apple-system"/>
              </a:rPr>
              <a:t>Here we see that McDonald's is the number 1 fast food joint followed by Subway, Taco bell and so on. We then just took the most popular burger joints namely McDonald's, Burger King, Wendy's and Chick-fil-A for further analysis.</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g1ae9e650b1c_0_102"/>
          <p:cNvPicPr preferRelativeResize="0"/>
          <p:nvPr/>
        </p:nvPicPr>
        <p:blipFill>
          <a:blip r:embed="rId3">
            <a:alphaModFix/>
          </a:blip>
          <a:stretch>
            <a:fillRect/>
          </a:stretch>
        </p:blipFill>
        <p:spPr>
          <a:xfrm>
            <a:off x="1242374" y="755650"/>
            <a:ext cx="7175000" cy="4189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1ae9e650b1c_0_10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29" name="Google Shape;129;g1ae9e650b1c_0_107"/>
          <p:cNvPicPr preferRelativeResize="0"/>
          <p:nvPr/>
        </p:nvPicPr>
        <p:blipFill>
          <a:blip r:embed="rId3">
            <a:alphaModFix/>
          </a:blip>
          <a:stretch>
            <a:fillRect/>
          </a:stretch>
        </p:blipFill>
        <p:spPr>
          <a:xfrm>
            <a:off x="135375" y="1221825"/>
            <a:ext cx="8898874" cy="29084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g1ae9e650b1c_0_112"/>
          <p:cNvPicPr preferRelativeResize="0"/>
          <p:nvPr/>
        </p:nvPicPr>
        <p:blipFill>
          <a:blip r:embed="rId3">
            <a:alphaModFix/>
          </a:blip>
          <a:stretch>
            <a:fillRect/>
          </a:stretch>
        </p:blipFill>
        <p:spPr>
          <a:xfrm>
            <a:off x="2759250" y="729900"/>
            <a:ext cx="5548952" cy="4196624"/>
          </a:xfrm>
          <a:prstGeom prst="rect">
            <a:avLst/>
          </a:prstGeom>
          <a:noFill/>
          <a:ln>
            <a:noFill/>
          </a:ln>
        </p:spPr>
      </p:pic>
      <p:sp>
        <p:nvSpPr>
          <p:cNvPr id="135" name="Google Shape;135;g1ae9e650b1c_0_112"/>
          <p:cNvSpPr txBox="1"/>
          <p:nvPr/>
        </p:nvSpPr>
        <p:spPr>
          <a:xfrm>
            <a:off x="309125" y="1013250"/>
            <a:ext cx="22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FE32BB5-3ADD-D79C-8C87-92A12540EE38}"/>
              </a:ext>
            </a:extLst>
          </p:cNvPr>
          <p:cNvSpPr txBox="1"/>
          <p:nvPr/>
        </p:nvSpPr>
        <p:spPr>
          <a:xfrm>
            <a:off x="486031" y="1210962"/>
            <a:ext cx="2504303" cy="1600438"/>
          </a:xfrm>
          <a:prstGeom prst="rect">
            <a:avLst/>
          </a:prstGeom>
          <a:noFill/>
        </p:spPr>
        <p:txBody>
          <a:bodyPr wrap="square" rtlCol="0">
            <a:spAutoFit/>
          </a:bodyPr>
          <a:lstStyle/>
          <a:p>
            <a:r>
              <a:rPr lang="en-US" b="1" dirty="0"/>
              <a:t>Reviews for chick- fil –A:</a:t>
            </a:r>
          </a:p>
          <a:p>
            <a:endParaRPr lang="en-US" dirty="0"/>
          </a:p>
          <a:p>
            <a:endParaRPr lang="en-US" dirty="0"/>
          </a:p>
          <a:p>
            <a:r>
              <a:rPr lang="en-US" dirty="0"/>
              <a:t>In the picture we can see reviews for chick-fil-A with 1 star and the 5 star rating in the same area.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6A99DC25-94EF-8416-80FB-C9D10873BD14}"/>
              </a:ext>
            </a:extLst>
          </p:cNvPr>
          <p:cNvPicPr>
            <a:picLocks noChangeAspect="1"/>
          </p:cNvPicPr>
          <p:nvPr/>
        </p:nvPicPr>
        <p:blipFill>
          <a:blip r:embed="rId3"/>
          <a:stretch>
            <a:fillRect/>
          </a:stretch>
        </p:blipFill>
        <p:spPr>
          <a:xfrm>
            <a:off x="840260" y="2320177"/>
            <a:ext cx="7772400" cy="2416289"/>
          </a:xfrm>
          <a:prstGeom prst="rect">
            <a:avLst/>
          </a:prstGeom>
        </p:spPr>
      </p:pic>
      <p:sp>
        <p:nvSpPr>
          <p:cNvPr id="8" name="TextBox 7">
            <a:extLst>
              <a:ext uri="{FF2B5EF4-FFF2-40B4-BE49-F238E27FC236}">
                <a16:creationId xmlns:a16="http://schemas.microsoft.com/office/drawing/2014/main" id="{E148A506-BA6E-B5F1-BF30-B7EADA8A0CBD}"/>
              </a:ext>
            </a:extLst>
          </p:cNvPr>
          <p:cNvSpPr txBox="1"/>
          <p:nvPr/>
        </p:nvSpPr>
        <p:spPr>
          <a:xfrm>
            <a:off x="1713470" y="864973"/>
            <a:ext cx="5840627" cy="1600438"/>
          </a:xfrm>
          <a:prstGeom prst="rect">
            <a:avLst/>
          </a:prstGeom>
          <a:noFill/>
        </p:spPr>
        <p:txBody>
          <a:bodyPr wrap="square" rtlCol="0">
            <a:spAutoFit/>
          </a:bodyPr>
          <a:lstStyle/>
          <a:p>
            <a:r>
              <a:rPr lang="en-US" b="1" i="0" dirty="0">
                <a:solidFill>
                  <a:srgbClr val="24292F"/>
                </a:solidFill>
                <a:effectLst/>
                <a:latin typeface="-apple-system"/>
              </a:rPr>
              <a:t>Step -5 (Recommendation system based on location)</a:t>
            </a:r>
          </a:p>
          <a:p>
            <a:endParaRPr lang="en-US" dirty="0"/>
          </a:p>
          <a:p>
            <a:endParaRPr lang="en-US" dirty="0"/>
          </a:p>
          <a:p>
            <a:endParaRPr lang="en-US" dirty="0"/>
          </a:p>
          <a:p>
            <a:endParaRPr lang="en-US" dirty="0"/>
          </a:p>
          <a:p>
            <a:r>
              <a:rPr lang="en-US" b="0" i="0" dirty="0">
                <a:solidFill>
                  <a:srgbClr val="24292F"/>
                </a:solidFill>
                <a:effectLst/>
                <a:latin typeface="-apple-system"/>
              </a:rPr>
              <a:t>Scatter plot that shows the Restaurants based on the ratings</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C839DC-3B52-D465-9ABE-962552C3B1E9}"/>
              </a:ext>
            </a:extLst>
          </p:cNvPr>
          <p:cNvSpPr>
            <a:spLocks noGrp="1"/>
          </p:cNvSpPr>
          <p:nvPr>
            <p:ph type="body" idx="1"/>
          </p:nvPr>
        </p:nvSpPr>
        <p:spPr/>
        <p:txBody>
          <a:bodyPr/>
          <a:lstStyle/>
          <a:p>
            <a:r>
              <a:rPr lang="en-US" b="0" i="0" dirty="0">
                <a:solidFill>
                  <a:srgbClr val="24292F"/>
                </a:solidFill>
                <a:effectLst/>
                <a:latin typeface="-apple-system"/>
              </a:rPr>
              <a:t>Since, Philadelphia consists of most number of high rated restaurants, the restaurant distribution has been divided into clusters using </a:t>
            </a:r>
            <a:r>
              <a:rPr lang="en-US" b="0" i="0" dirty="0" err="1">
                <a:solidFill>
                  <a:srgbClr val="24292F"/>
                </a:solidFill>
                <a:effectLst/>
                <a:latin typeface="-apple-system"/>
              </a:rPr>
              <a:t>kmeans</a:t>
            </a:r>
            <a:r>
              <a:rPr lang="en-US" b="0" i="0" dirty="0">
                <a:solidFill>
                  <a:srgbClr val="24292F"/>
                </a:solidFill>
                <a:effectLst/>
                <a:latin typeface="-apple-system"/>
              </a:rPr>
              <a:t> </a:t>
            </a:r>
            <a:r>
              <a:rPr lang="en-US" b="0" i="0" dirty="0" err="1">
                <a:solidFill>
                  <a:srgbClr val="24292F"/>
                </a:solidFill>
                <a:effectLst/>
                <a:latin typeface="-apple-system"/>
              </a:rPr>
              <a:t>algorthm</a:t>
            </a:r>
            <a:r>
              <a:rPr lang="en-US" b="0" i="0" dirty="0">
                <a:solidFill>
                  <a:srgbClr val="24292F"/>
                </a:solidFill>
                <a:effectLst/>
                <a:latin typeface="-apple-system"/>
              </a:rPr>
              <a:t>. Using silhouette score, the best number of clusters is chosen as 5. A function then helps in recommending the best restaurants given a certain co-ordinates.</a:t>
            </a:r>
          </a:p>
          <a:p>
            <a:endParaRPr lang="en-US" dirty="0"/>
          </a:p>
        </p:txBody>
      </p:sp>
      <p:pic>
        <p:nvPicPr>
          <p:cNvPr id="5" name="Picture 4" descr="Map&#10;&#10;Description automatically generated">
            <a:extLst>
              <a:ext uri="{FF2B5EF4-FFF2-40B4-BE49-F238E27FC236}">
                <a16:creationId xmlns:a16="http://schemas.microsoft.com/office/drawing/2014/main" id="{346A28DA-70FD-04DD-047B-E7E995420CF7}"/>
              </a:ext>
            </a:extLst>
          </p:cNvPr>
          <p:cNvPicPr>
            <a:picLocks noChangeAspect="1"/>
          </p:cNvPicPr>
          <p:nvPr/>
        </p:nvPicPr>
        <p:blipFill>
          <a:blip r:embed="rId2"/>
          <a:stretch>
            <a:fillRect/>
          </a:stretch>
        </p:blipFill>
        <p:spPr>
          <a:xfrm>
            <a:off x="601362" y="2571750"/>
            <a:ext cx="7772400" cy="2417849"/>
          </a:xfrm>
          <a:prstGeom prst="rect">
            <a:avLst/>
          </a:prstGeom>
        </p:spPr>
      </p:pic>
    </p:spTree>
    <p:extLst>
      <p:ext uri="{BB962C8B-B14F-4D97-AF65-F5344CB8AC3E}">
        <p14:creationId xmlns:p14="http://schemas.microsoft.com/office/powerpoint/2010/main" val="3215080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g1ae9e650b1c_0_127"/>
          <p:cNvPicPr preferRelativeResize="0"/>
          <p:nvPr/>
        </p:nvPicPr>
        <p:blipFill>
          <a:blip r:embed="rId3">
            <a:alphaModFix/>
          </a:blip>
          <a:stretch>
            <a:fillRect/>
          </a:stretch>
        </p:blipFill>
        <p:spPr>
          <a:xfrm>
            <a:off x="1320813" y="961075"/>
            <a:ext cx="6502376" cy="3921525"/>
          </a:xfrm>
          <a:prstGeom prst="rect">
            <a:avLst/>
          </a:prstGeom>
          <a:noFill/>
          <a:ln>
            <a:noFill/>
          </a:ln>
        </p:spPr>
      </p:pic>
      <p:sp>
        <p:nvSpPr>
          <p:cNvPr id="2" name="TextBox 1">
            <a:extLst>
              <a:ext uri="{FF2B5EF4-FFF2-40B4-BE49-F238E27FC236}">
                <a16:creationId xmlns:a16="http://schemas.microsoft.com/office/drawing/2014/main" id="{F67051C1-72D9-B291-49B2-460D94A0E18F}"/>
              </a:ext>
            </a:extLst>
          </p:cNvPr>
          <p:cNvSpPr txBox="1"/>
          <p:nvPr/>
        </p:nvSpPr>
        <p:spPr>
          <a:xfrm>
            <a:off x="1869989" y="1169773"/>
            <a:ext cx="5214551" cy="523220"/>
          </a:xfrm>
          <a:prstGeom prst="rect">
            <a:avLst/>
          </a:prstGeom>
          <a:solidFill>
            <a:schemeClr val="accent1"/>
          </a:solidFill>
        </p:spPr>
        <p:txBody>
          <a:bodyPr wrap="square" rtlCol="0">
            <a:spAutoFit/>
          </a:bodyPr>
          <a:lstStyle/>
          <a:p>
            <a:r>
              <a:rPr lang="en-US" dirty="0"/>
              <a:t>Top 5 recommendations based on latitude and longitude (users location)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5D37B6-D2B9-35F1-670A-5C31665FD248}"/>
              </a:ext>
            </a:extLst>
          </p:cNvPr>
          <p:cNvSpPr>
            <a:spLocks noGrp="1"/>
          </p:cNvSpPr>
          <p:nvPr>
            <p:ph type="body" idx="1"/>
          </p:nvPr>
        </p:nvSpPr>
        <p:spPr>
          <a:xfrm>
            <a:off x="311700" y="840259"/>
            <a:ext cx="8520600" cy="3798591"/>
          </a:xfrm>
        </p:spPr>
        <p:txBody>
          <a:bodyPr/>
          <a:lstStyle/>
          <a:p>
            <a:pPr algn="l"/>
            <a:r>
              <a:rPr lang="en-US" b="1" i="0" dirty="0">
                <a:solidFill>
                  <a:srgbClr val="24292F"/>
                </a:solidFill>
                <a:effectLst/>
                <a:latin typeface="-apple-system"/>
              </a:rPr>
              <a:t>Suggestions for the restaurant business based on the analysis finding</a:t>
            </a:r>
          </a:p>
          <a:p>
            <a:pPr algn="l">
              <a:buFont typeface="+mj-lt"/>
              <a:buAutoNum type="arabicPeriod"/>
            </a:pPr>
            <a:r>
              <a:rPr lang="en-US" b="0" i="0" dirty="0">
                <a:solidFill>
                  <a:srgbClr val="24292F"/>
                </a:solidFill>
                <a:effectLst/>
                <a:latin typeface="-apple-system"/>
              </a:rPr>
              <a:t>Service is the most important factor, if you want to have better ratings or customer attraction you must improve on the service.</a:t>
            </a:r>
          </a:p>
          <a:p>
            <a:pPr algn="l">
              <a:buFont typeface="+mj-lt"/>
              <a:buAutoNum type="arabicPeriod"/>
            </a:pPr>
            <a:r>
              <a:rPr lang="en-US" b="0" i="0" dirty="0">
                <a:solidFill>
                  <a:srgbClr val="24292F"/>
                </a:solidFill>
                <a:effectLst/>
                <a:latin typeface="-apple-system"/>
              </a:rPr>
              <a:t>Hygiene is another factor that determines the likeness for the customers.</a:t>
            </a:r>
          </a:p>
          <a:p>
            <a:pPr algn="l">
              <a:buFont typeface="+mj-lt"/>
              <a:buAutoNum type="arabicPeriod"/>
            </a:pPr>
            <a:r>
              <a:rPr lang="en-US" b="0" i="0" dirty="0">
                <a:solidFill>
                  <a:srgbClr val="24292F"/>
                </a:solidFill>
                <a:effectLst/>
                <a:latin typeface="-apple-system"/>
              </a:rPr>
              <a:t>Businesses should look at their reviews and try to improve based on that given reviews as they say a lot</a:t>
            </a:r>
          </a:p>
          <a:p>
            <a:pPr marL="114300" indent="0" algn="l">
              <a:buNone/>
            </a:pPr>
            <a:endParaRPr lang="en-US" b="0" i="0" dirty="0">
              <a:solidFill>
                <a:srgbClr val="24292F"/>
              </a:solidFill>
              <a:effectLst/>
              <a:latin typeface="-apple-system"/>
            </a:endParaRPr>
          </a:p>
          <a:p>
            <a:pPr algn="l"/>
            <a:r>
              <a:rPr lang="en-US" b="1" i="0" dirty="0">
                <a:solidFill>
                  <a:srgbClr val="24292F"/>
                </a:solidFill>
                <a:effectLst/>
                <a:latin typeface="-apple-system"/>
              </a:rPr>
              <a:t>Challenges</a:t>
            </a:r>
          </a:p>
          <a:p>
            <a:pPr algn="l">
              <a:buFont typeface="+mj-lt"/>
              <a:buAutoNum type="arabicPeriod"/>
            </a:pPr>
            <a:r>
              <a:rPr lang="en-US" b="0" i="0" dirty="0">
                <a:solidFill>
                  <a:srgbClr val="24292F"/>
                </a:solidFill>
                <a:effectLst/>
                <a:latin typeface="-apple-system"/>
              </a:rPr>
              <a:t>Reading data from Hadoop after inserting data into HDFS.</a:t>
            </a:r>
          </a:p>
          <a:p>
            <a:pPr algn="l">
              <a:buFont typeface="+mj-lt"/>
              <a:buAutoNum type="arabicPeriod"/>
            </a:pPr>
            <a:r>
              <a:rPr lang="en-US" b="0" i="0" dirty="0">
                <a:solidFill>
                  <a:srgbClr val="24292F"/>
                </a:solidFill>
                <a:effectLst/>
                <a:latin typeface="-apple-system"/>
              </a:rPr>
              <a:t>While cleaning data for business- the same restaurant has multiple spellings listed(unique entries but is the same restaurant.</a:t>
            </a:r>
          </a:p>
          <a:p>
            <a:pPr algn="l">
              <a:buFont typeface="+mj-lt"/>
              <a:buAutoNum type="arabicPeriod"/>
            </a:pPr>
            <a:r>
              <a:rPr lang="en-US" b="0" i="0" dirty="0">
                <a:solidFill>
                  <a:srgbClr val="24292F"/>
                </a:solidFill>
                <a:effectLst/>
                <a:latin typeface="-apple-system"/>
              </a:rPr>
              <a:t>Not able to Use </a:t>
            </a:r>
            <a:r>
              <a:rPr lang="en-US" b="0" i="0" dirty="0" err="1">
                <a:solidFill>
                  <a:srgbClr val="24292F"/>
                </a:solidFill>
                <a:effectLst/>
                <a:latin typeface="-apple-system"/>
              </a:rPr>
              <a:t>MLlib</a:t>
            </a:r>
            <a:r>
              <a:rPr lang="en-US" b="0" i="0" dirty="0">
                <a:solidFill>
                  <a:srgbClr val="24292F"/>
                </a:solidFill>
                <a:effectLst/>
                <a:latin typeface="-apple-system"/>
              </a:rPr>
              <a:t> for clustering.</a:t>
            </a:r>
          </a:p>
          <a:p>
            <a:endParaRPr lang="en-US" dirty="0"/>
          </a:p>
        </p:txBody>
      </p:sp>
    </p:spTree>
    <p:extLst>
      <p:ext uri="{BB962C8B-B14F-4D97-AF65-F5344CB8AC3E}">
        <p14:creationId xmlns:p14="http://schemas.microsoft.com/office/powerpoint/2010/main" val="2893291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g1ae9e650b1c_0_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60" name="Google Shape;60;g1ae9e650b1c_0_0"/>
          <p:cNvPicPr preferRelativeResize="0"/>
          <p:nvPr/>
        </p:nvPicPr>
        <p:blipFill>
          <a:blip r:embed="rId3">
            <a:alphaModFix/>
          </a:blip>
          <a:stretch>
            <a:fillRect/>
          </a:stretch>
        </p:blipFill>
        <p:spPr>
          <a:xfrm>
            <a:off x="0" y="1408658"/>
            <a:ext cx="9144003" cy="232618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72A7E-480A-38A9-3557-7EA1561A9281}"/>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6F0F06B2-6495-A960-1D82-59BB82F92E83}"/>
              </a:ext>
            </a:extLst>
          </p:cNvPr>
          <p:cNvSpPr>
            <a:spLocks noGrp="1"/>
          </p:cNvSpPr>
          <p:nvPr>
            <p:ph type="body" idx="1"/>
          </p:nvPr>
        </p:nvSpPr>
        <p:spPr/>
        <p:txBody>
          <a:bodyPr/>
          <a:lstStyle/>
          <a:p>
            <a:pPr marL="114300" indent="0" algn="l">
              <a:buNone/>
            </a:pPr>
            <a:r>
              <a:rPr lang="en-US" sz="1100" b="0" i="0" dirty="0">
                <a:solidFill>
                  <a:srgbClr val="24292F"/>
                </a:solidFill>
                <a:effectLst/>
                <a:latin typeface="-apple-system"/>
              </a:rPr>
              <a:t>1. Among all the business that are found on yelp Restaurant business comprises of 35% of the total.</a:t>
            </a:r>
          </a:p>
          <a:p>
            <a:pPr marL="114300" indent="0" algn="l">
              <a:buNone/>
            </a:pPr>
            <a:r>
              <a:rPr lang="en-US" sz="1100" dirty="0">
                <a:solidFill>
                  <a:srgbClr val="24292F"/>
                </a:solidFill>
                <a:latin typeface="-apple-system"/>
              </a:rPr>
              <a:t>2. </a:t>
            </a:r>
            <a:r>
              <a:rPr lang="en-US" sz="1100" b="0" i="0" dirty="0">
                <a:solidFill>
                  <a:srgbClr val="24292F"/>
                </a:solidFill>
                <a:effectLst/>
                <a:latin typeface="-apple-system"/>
              </a:rPr>
              <a:t>About 2/3rd of the reviews that can be found on yelp are </a:t>
            </a:r>
            <a:r>
              <a:rPr lang="en-US" sz="1100" b="0" i="0" dirty="0" err="1">
                <a:solidFill>
                  <a:srgbClr val="24292F"/>
                </a:solidFill>
                <a:effectLst/>
                <a:latin typeface="-apple-system"/>
              </a:rPr>
              <a:t>comming</a:t>
            </a:r>
            <a:r>
              <a:rPr lang="en-US" sz="1100" b="0" i="0" dirty="0">
                <a:solidFill>
                  <a:srgbClr val="24292F"/>
                </a:solidFill>
                <a:effectLst/>
                <a:latin typeface="-apple-system"/>
              </a:rPr>
              <a:t> from restaurants </a:t>
            </a:r>
            <a:r>
              <a:rPr lang="en-US" sz="1100" b="0" i="0" dirty="0" err="1">
                <a:solidFill>
                  <a:srgbClr val="24292F"/>
                </a:solidFill>
                <a:effectLst/>
                <a:latin typeface="-apple-system"/>
              </a:rPr>
              <a:t>i.e</a:t>
            </a:r>
            <a:r>
              <a:rPr lang="en-US" sz="1100" b="0" i="0" dirty="0">
                <a:solidFill>
                  <a:srgbClr val="24292F"/>
                </a:solidFill>
                <a:effectLst/>
                <a:latin typeface="-apple-system"/>
              </a:rPr>
              <a:t> 68%</a:t>
            </a:r>
          </a:p>
          <a:p>
            <a:pPr marL="114300" indent="0" algn="l">
              <a:buNone/>
            </a:pPr>
            <a:r>
              <a:rPr lang="en-US" sz="1100" b="0" i="0" dirty="0">
                <a:solidFill>
                  <a:srgbClr val="24292F"/>
                </a:solidFill>
                <a:effectLst/>
                <a:latin typeface="-apple-system"/>
              </a:rPr>
              <a:t>3. Tips which are short reviews make up 71% from the restaurant business on yelp, which started from 2009</a:t>
            </a:r>
          </a:p>
          <a:p>
            <a:pPr marL="114300" indent="0" algn="l">
              <a:buNone/>
            </a:pPr>
            <a:r>
              <a:rPr lang="en-US" sz="1100" b="0" i="0" dirty="0">
                <a:solidFill>
                  <a:srgbClr val="24292F"/>
                </a:solidFill>
                <a:effectLst/>
                <a:latin typeface="-apple-system"/>
              </a:rPr>
              <a:t>4. Majority of restaurants fall under 3.5 to 4.5 star ratings.</a:t>
            </a:r>
          </a:p>
          <a:p>
            <a:pPr marL="114300" indent="0" algn="l">
              <a:buNone/>
            </a:pPr>
            <a:r>
              <a:rPr lang="en-US" sz="1100" b="0" i="0" dirty="0">
                <a:solidFill>
                  <a:srgbClr val="24292F"/>
                </a:solidFill>
                <a:effectLst/>
                <a:latin typeface="-apple-system"/>
              </a:rPr>
              <a:t>5. </a:t>
            </a:r>
            <a:r>
              <a:rPr lang="en-US" sz="1100" b="1" i="0" dirty="0">
                <a:solidFill>
                  <a:schemeClr val="accent1">
                    <a:lumMod val="75000"/>
                  </a:schemeClr>
                </a:solidFill>
                <a:effectLst/>
                <a:latin typeface="-apple-system"/>
              </a:rPr>
              <a:t>Star ratings have an impact on the </a:t>
            </a:r>
            <a:r>
              <a:rPr lang="en-US" sz="1100" b="1" i="0" dirty="0" err="1">
                <a:solidFill>
                  <a:schemeClr val="accent1">
                    <a:lumMod val="75000"/>
                  </a:schemeClr>
                </a:solidFill>
                <a:effectLst/>
                <a:latin typeface="-apple-system"/>
              </a:rPr>
              <a:t>checkins</a:t>
            </a:r>
            <a:r>
              <a:rPr lang="en-US" sz="1100" b="1" i="0" dirty="0">
                <a:solidFill>
                  <a:schemeClr val="accent1">
                    <a:lumMod val="75000"/>
                  </a:schemeClr>
                </a:solidFill>
                <a:effectLst/>
                <a:latin typeface="-apple-system"/>
              </a:rPr>
              <a:t> from customers.</a:t>
            </a:r>
          </a:p>
          <a:p>
            <a:pPr marL="114300" indent="0" algn="l">
              <a:buNone/>
            </a:pPr>
            <a:r>
              <a:rPr lang="en-US" sz="1100" b="0" i="0" dirty="0">
                <a:solidFill>
                  <a:srgbClr val="24292F"/>
                </a:solidFill>
                <a:effectLst/>
                <a:latin typeface="-apple-system"/>
              </a:rPr>
              <a:t>6. Philadelphia, Tampa and </a:t>
            </a:r>
            <a:r>
              <a:rPr lang="en-US" sz="1100" b="0" i="0" dirty="0" err="1">
                <a:solidFill>
                  <a:srgbClr val="24292F"/>
                </a:solidFill>
                <a:effectLst/>
                <a:latin typeface="-apple-system"/>
              </a:rPr>
              <a:t>indianapolis</a:t>
            </a:r>
            <a:r>
              <a:rPr lang="en-US" sz="1100" b="0" i="0" dirty="0">
                <a:solidFill>
                  <a:srgbClr val="24292F"/>
                </a:solidFill>
                <a:effectLst/>
                <a:latin typeface="-apple-system"/>
              </a:rPr>
              <a:t> are the top 3 cities with highest number of restaurants</a:t>
            </a:r>
          </a:p>
          <a:p>
            <a:pPr marL="114300" indent="0" algn="l">
              <a:buNone/>
            </a:pPr>
            <a:r>
              <a:rPr lang="en-US" sz="1100" b="0" i="0" dirty="0">
                <a:solidFill>
                  <a:srgbClr val="24292F"/>
                </a:solidFill>
                <a:effectLst/>
                <a:latin typeface="-apple-system"/>
              </a:rPr>
              <a:t>7. There are cities which have just 1 restaurant listed on yelp</a:t>
            </a:r>
          </a:p>
          <a:p>
            <a:pPr marL="114300" indent="0" algn="l">
              <a:buNone/>
            </a:pPr>
            <a:r>
              <a:rPr lang="en-US" sz="1100" b="0" i="0" dirty="0">
                <a:solidFill>
                  <a:srgbClr val="24292F"/>
                </a:solidFill>
                <a:effectLst/>
                <a:latin typeface="-apple-system"/>
              </a:rPr>
              <a:t>8. Review count of Philadelphia is directly proportionate to it reviews and has the highest reviews for the restaurants.</a:t>
            </a:r>
          </a:p>
          <a:p>
            <a:pPr marL="114300" indent="0" algn="l">
              <a:buNone/>
            </a:pPr>
            <a:r>
              <a:rPr lang="en-US" sz="1100" b="1" i="0" dirty="0">
                <a:solidFill>
                  <a:schemeClr val="accent1">
                    <a:lumMod val="75000"/>
                  </a:schemeClr>
                </a:solidFill>
                <a:effectLst/>
                <a:latin typeface="-apple-system"/>
              </a:rPr>
              <a:t>9. To our surprise the top fast food/ burger joints have the worst rating. out of which Chick - fil- A is the best as of the average rating with 3.3.</a:t>
            </a:r>
          </a:p>
          <a:p>
            <a:pPr marL="114300" indent="0" algn="l">
              <a:buNone/>
            </a:pPr>
            <a:r>
              <a:rPr lang="en-US" sz="1100" b="1" i="0" dirty="0">
                <a:solidFill>
                  <a:schemeClr val="accent1">
                    <a:lumMod val="75000"/>
                  </a:schemeClr>
                </a:solidFill>
                <a:effectLst/>
                <a:latin typeface="-apple-system"/>
              </a:rPr>
              <a:t>10. Chick- fil- A though was the best among the others they also had ratings that were 1.5 and 5 in certain areas. Since we found 1.5 and 5 both are in the same area , location really </a:t>
            </a:r>
            <a:r>
              <a:rPr lang="en-US" sz="1100" b="1" i="0" dirty="0" err="1">
                <a:solidFill>
                  <a:schemeClr val="accent1">
                    <a:lumMod val="75000"/>
                  </a:schemeClr>
                </a:solidFill>
                <a:effectLst/>
                <a:latin typeface="-apple-system"/>
              </a:rPr>
              <a:t>doesnt</a:t>
            </a:r>
            <a:r>
              <a:rPr lang="en-US" sz="1100" b="1" i="0" dirty="0">
                <a:solidFill>
                  <a:schemeClr val="accent1">
                    <a:lumMod val="75000"/>
                  </a:schemeClr>
                </a:solidFill>
                <a:effectLst/>
                <a:latin typeface="-apple-system"/>
              </a:rPr>
              <a:t> play a significant role but it is the service that determines whether the business is good or bad.</a:t>
            </a:r>
          </a:p>
          <a:p>
            <a:pPr marL="114300" indent="0" algn="l">
              <a:buNone/>
            </a:pPr>
            <a:r>
              <a:rPr lang="en-US" sz="1100" b="1" i="0" dirty="0">
                <a:solidFill>
                  <a:schemeClr val="accent1">
                    <a:lumMod val="75000"/>
                  </a:schemeClr>
                </a:solidFill>
                <a:effectLst/>
                <a:latin typeface="-apple-system"/>
              </a:rPr>
              <a:t>11. We were able to come up with a model that gave us a location based recommendation where user gives the latitude and longitude.</a:t>
            </a:r>
          </a:p>
          <a:p>
            <a:pPr marL="114300" indent="0">
              <a:buNone/>
            </a:pPr>
            <a:endParaRPr lang="en-US" sz="1100" dirty="0"/>
          </a:p>
        </p:txBody>
      </p:sp>
      <p:sp>
        <p:nvSpPr>
          <p:cNvPr id="4" name="TextBox 3">
            <a:extLst>
              <a:ext uri="{FF2B5EF4-FFF2-40B4-BE49-F238E27FC236}">
                <a16:creationId xmlns:a16="http://schemas.microsoft.com/office/drawing/2014/main" id="{AD7413F9-9C56-C5DC-86D4-BECE4EAA79A3}"/>
              </a:ext>
            </a:extLst>
          </p:cNvPr>
          <p:cNvSpPr txBox="1"/>
          <p:nvPr/>
        </p:nvSpPr>
        <p:spPr>
          <a:xfrm>
            <a:off x="527222" y="4712613"/>
            <a:ext cx="5395783" cy="430887"/>
          </a:xfrm>
          <a:prstGeom prst="rect">
            <a:avLst/>
          </a:prstGeom>
          <a:noFill/>
        </p:spPr>
        <p:txBody>
          <a:bodyPr wrap="square" rtlCol="0">
            <a:spAutoFit/>
          </a:bodyPr>
          <a:lstStyle/>
          <a:p>
            <a:r>
              <a:rPr lang="en-US" sz="1100" dirty="0"/>
              <a:t>Note: The orange bold bullets are key findings out of the many</a:t>
            </a:r>
          </a:p>
          <a:p>
            <a:endParaRPr lang="en-US" sz="1100" dirty="0"/>
          </a:p>
        </p:txBody>
      </p:sp>
    </p:spTree>
    <p:extLst>
      <p:ext uri="{BB962C8B-B14F-4D97-AF65-F5344CB8AC3E}">
        <p14:creationId xmlns:p14="http://schemas.microsoft.com/office/powerpoint/2010/main" val="1809345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1ae9e650b1c_0_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66" name="Google Shape;66;g1ae9e650b1c_0_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67" name="Google Shape;67;g1ae9e650b1c_0_5"/>
          <p:cNvPicPr preferRelativeResize="0"/>
          <p:nvPr/>
        </p:nvPicPr>
        <p:blipFill>
          <a:blip r:embed="rId3">
            <a:alphaModFix/>
          </a:blip>
          <a:stretch>
            <a:fillRect/>
          </a:stretch>
        </p:blipFill>
        <p:spPr>
          <a:xfrm>
            <a:off x="0" y="705445"/>
            <a:ext cx="9144003" cy="37326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g1ae9e650b1c_0_4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73" name="Google Shape;73;g1ae9e650b1c_0_41"/>
          <p:cNvPicPr preferRelativeResize="0"/>
          <p:nvPr/>
        </p:nvPicPr>
        <p:blipFill>
          <a:blip r:embed="rId3">
            <a:alphaModFix/>
          </a:blip>
          <a:stretch>
            <a:fillRect/>
          </a:stretch>
        </p:blipFill>
        <p:spPr>
          <a:xfrm>
            <a:off x="170800" y="1205800"/>
            <a:ext cx="8716524" cy="26410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g1ae9e650b1c_0_4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79" name="Google Shape;79;g1ae9e650b1c_0_46"/>
          <p:cNvPicPr preferRelativeResize="0"/>
          <p:nvPr/>
        </p:nvPicPr>
        <p:blipFill>
          <a:blip r:embed="rId3">
            <a:alphaModFix/>
          </a:blip>
          <a:stretch>
            <a:fillRect/>
          </a:stretch>
        </p:blipFill>
        <p:spPr>
          <a:xfrm>
            <a:off x="0" y="1162710"/>
            <a:ext cx="9144003" cy="3723681"/>
          </a:xfrm>
          <a:prstGeom prst="rect">
            <a:avLst/>
          </a:prstGeom>
          <a:noFill/>
          <a:ln>
            <a:noFill/>
          </a:ln>
        </p:spPr>
      </p:pic>
      <p:sp>
        <p:nvSpPr>
          <p:cNvPr id="80" name="Google Shape;80;g1ae9e650b1c_0_46"/>
          <p:cNvSpPr txBox="1"/>
          <p:nvPr/>
        </p:nvSpPr>
        <p:spPr>
          <a:xfrm>
            <a:off x="1373900" y="661175"/>
            <a:ext cx="5813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Step-1 Cleaning data (handling null values, dropping columns, changing data types)</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g1ae9e650b1c_0_51"/>
          <p:cNvPicPr preferRelativeResize="0"/>
          <p:nvPr/>
        </p:nvPicPr>
        <p:blipFill>
          <a:blip r:embed="rId3">
            <a:alphaModFix/>
          </a:blip>
          <a:stretch>
            <a:fillRect/>
          </a:stretch>
        </p:blipFill>
        <p:spPr>
          <a:xfrm>
            <a:off x="1365275" y="755575"/>
            <a:ext cx="6740675" cy="42096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1ae9e650b1c_0_56"/>
          <p:cNvSpPr txBox="1"/>
          <p:nvPr/>
        </p:nvSpPr>
        <p:spPr>
          <a:xfrm>
            <a:off x="1056175" y="781400"/>
            <a:ext cx="494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Step- 3 (Analysis) </a:t>
            </a:r>
            <a:endParaRPr/>
          </a:p>
        </p:txBody>
      </p:sp>
      <p:pic>
        <p:nvPicPr>
          <p:cNvPr id="91" name="Google Shape;91;g1ae9e650b1c_0_56"/>
          <p:cNvPicPr preferRelativeResize="0"/>
          <p:nvPr/>
        </p:nvPicPr>
        <p:blipFill>
          <a:blip r:embed="rId3">
            <a:alphaModFix/>
          </a:blip>
          <a:stretch>
            <a:fillRect/>
          </a:stretch>
        </p:blipFill>
        <p:spPr>
          <a:xfrm>
            <a:off x="3544175" y="1282475"/>
            <a:ext cx="4914229" cy="3657100"/>
          </a:xfrm>
          <a:prstGeom prst="rect">
            <a:avLst/>
          </a:prstGeom>
          <a:noFill/>
          <a:ln>
            <a:noFill/>
          </a:ln>
        </p:spPr>
      </p:pic>
      <p:sp>
        <p:nvSpPr>
          <p:cNvPr id="92" name="Google Shape;92;g1ae9e650b1c_0_56"/>
          <p:cNvSpPr txBox="1"/>
          <p:nvPr/>
        </p:nvSpPr>
        <p:spPr>
          <a:xfrm>
            <a:off x="352075" y="1219350"/>
            <a:ext cx="2524500" cy="4473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200">
                <a:solidFill>
                  <a:srgbClr val="24292F"/>
                </a:solidFill>
                <a:highlight>
                  <a:srgbClr val="FFFFFF"/>
                </a:highlight>
              </a:rPr>
              <a:t>After understanding the datasets and the components we wanted to analyse the combination of the datasets and bring out meaningful information from it. Hence, we started to join the datasets. We have layers to our analysis which are shown below.</a:t>
            </a:r>
            <a:endParaRPr sz="1200">
              <a:solidFill>
                <a:srgbClr val="24292F"/>
              </a:solidFill>
              <a:highlight>
                <a:srgbClr val="FFFFFF"/>
              </a:highlight>
            </a:endParaRPr>
          </a:p>
          <a:p>
            <a:pPr marL="457200" lvl="0" indent="-304800" algn="l" rtl="0">
              <a:lnSpc>
                <a:spcPct val="115000"/>
              </a:lnSpc>
              <a:spcBef>
                <a:spcPts val="1200"/>
              </a:spcBef>
              <a:spcAft>
                <a:spcPts val="0"/>
              </a:spcAft>
              <a:buClr>
                <a:srgbClr val="24292F"/>
              </a:buClr>
              <a:buSzPts val="1200"/>
              <a:buAutoNum type="arabicPeriod"/>
            </a:pPr>
            <a:r>
              <a:rPr lang="en-US" sz="1200">
                <a:solidFill>
                  <a:srgbClr val="24292F"/>
                </a:solidFill>
                <a:highlight>
                  <a:srgbClr val="FFFFFF"/>
                </a:highlight>
              </a:rPr>
              <a:t>Reviews distribution: Our first finding was that out of total about 68% of the reviews that are on Yelp comprise of reviews for the restaurants and only 32% for other businesses, i.e 2/3 of the reviews.</a:t>
            </a:r>
            <a:endParaRPr sz="1200">
              <a:solidFill>
                <a:srgbClr val="24292F"/>
              </a:solidFill>
              <a:highlight>
                <a:srgbClr val="FFFFFF"/>
              </a:highlight>
            </a:endParaRPr>
          </a:p>
          <a:p>
            <a:pPr marL="0" lvl="0" indent="0" algn="l" rtl="0">
              <a:lnSpc>
                <a:spcPct val="115000"/>
              </a:lnSpc>
              <a:spcBef>
                <a:spcPts val="1200"/>
              </a:spcBef>
              <a:spcAft>
                <a:spcPts val="0"/>
              </a:spcAft>
              <a:buNone/>
            </a:pPr>
            <a:endParaRPr sz="1200">
              <a:solidFill>
                <a:srgbClr val="24292F"/>
              </a:solidFill>
              <a:highlight>
                <a:srgbClr val="FFFFFF"/>
              </a:highlight>
            </a:endParaRPr>
          </a:p>
          <a:p>
            <a:pPr marL="0" lvl="0" indent="0" algn="l" rtl="0">
              <a:spcBef>
                <a:spcPts val="120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g1ae9e650b1c_0_66"/>
          <p:cNvSpPr txBox="1"/>
          <p:nvPr/>
        </p:nvSpPr>
        <p:spPr>
          <a:xfrm>
            <a:off x="566725" y="807150"/>
            <a:ext cx="2327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Findings</a:t>
            </a:r>
            <a:endParaRPr b="1"/>
          </a:p>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6730729-689A-28F3-A659-6299B8818A63}"/>
              </a:ext>
            </a:extLst>
          </p:cNvPr>
          <p:cNvSpPr txBox="1"/>
          <p:nvPr/>
        </p:nvSpPr>
        <p:spPr>
          <a:xfrm>
            <a:off x="634340" y="1226254"/>
            <a:ext cx="2566060" cy="1815882"/>
          </a:xfrm>
          <a:prstGeom prst="rect">
            <a:avLst/>
          </a:prstGeom>
          <a:noFill/>
        </p:spPr>
        <p:txBody>
          <a:bodyPr wrap="square" rtlCol="0">
            <a:spAutoFit/>
          </a:bodyPr>
          <a:lstStyle/>
          <a:p>
            <a:r>
              <a:rPr lang="en-US" b="0" i="0" dirty="0">
                <a:solidFill>
                  <a:srgbClr val="24292F"/>
                </a:solidFill>
                <a:effectLst/>
                <a:latin typeface="-apple-system"/>
              </a:rPr>
              <a:t>Rating distribution: From our analysis we were able to see the overall rating or the distribution of ratings across the restaurants, where high number of restaurants saw a rating between 3.5 to 4.5</a:t>
            </a:r>
          </a:p>
          <a:p>
            <a:endParaRPr lang="en-US" dirty="0"/>
          </a:p>
        </p:txBody>
      </p:sp>
      <p:pic>
        <p:nvPicPr>
          <p:cNvPr id="4" name="Picture 3" descr="Chart, bar chart&#10;&#10;Description automatically generated">
            <a:extLst>
              <a:ext uri="{FF2B5EF4-FFF2-40B4-BE49-F238E27FC236}">
                <a16:creationId xmlns:a16="http://schemas.microsoft.com/office/drawing/2014/main" id="{36A6F4F3-CCAC-948A-CFC4-D6535134E1E4}"/>
              </a:ext>
            </a:extLst>
          </p:cNvPr>
          <p:cNvPicPr>
            <a:picLocks noChangeAspect="1"/>
          </p:cNvPicPr>
          <p:nvPr/>
        </p:nvPicPr>
        <p:blipFill>
          <a:blip r:embed="rId3"/>
          <a:stretch>
            <a:fillRect/>
          </a:stretch>
        </p:blipFill>
        <p:spPr>
          <a:xfrm>
            <a:off x="3710558" y="1114950"/>
            <a:ext cx="4102100" cy="3416300"/>
          </a:xfrm>
          <a:prstGeom prst="rect">
            <a:avLst/>
          </a:prstGeom>
        </p:spPr>
      </p:pic>
      <p:sp>
        <p:nvSpPr>
          <p:cNvPr id="5" name="TextBox 4">
            <a:extLst>
              <a:ext uri="{FF2B5EF4-FFF2-40B4-BE49-F238E27FC236}">
                <a16:creationId xmlns:a16="http://schemas.microsoft.com/office/drawing/2014/main" id="{0C609ABE-20FB-C548-554D-F7607CA7AFD9}"/>
              </a:ext>
            </a:extLst>
          </p:cNvPr>
          <p:cNvSpPr txBox="1"/>
          <p:nvPr/>
        </p:nvSpPr>
        <p:spPr>
          <a:xfrm>
            <a:off x="634340" y="3009305"/>
            <a:ext cx="2566060" cy="1600438"/>
          </a:xfrm>
          <a:prstGeom prst="rect">
            <a:avLst/>
          </a:prstGeom>
          <a:noFill/>
        </p:spPr>
        <p:txBody>
          <a:bodyPr wrap="square" rtlCol="0">
            <a:spAutoFit/>
          </a:bodyPr>
          <a:lstStyle/>
          <a:p>
            <a:pPr algn="l"/>
            <a:r>
              <a:rPr lang="en-US" b="0" i="0" dirty="0">
                <a:solidFill>
                  <a:srgbClr val="24292F"/>
                </a:solidFill>
                <a:effectLst/>
                <a:latin typeface="-apple-system"/>
              </a:rPr>
              <a:t>Trend for </a:t>
            </a:r>
            <a:r>
              <a:rPr lang="en-US" b="0" i="0" dirty="0" err="1">
                <a:solidFill>
                  <a:srgbClr val="24292F"/>
                </a:solidFill>
                <a:effectLst/>
                <a:latin typeface="-apple-system"/>
              </a:rPr>
              <a:t>checkin</a:t>
            </a:r>
            <a:r>
              <a:rPr lang="en-US" b="0" i="0" dirty="0">
                <a:solidFill>
                  <a:srgbClr val="24292F"/>
                </a:solidFill>
                <a:effectLst/>
                <a:latin typeface="-apple-system"/>
              </a:rPr>
              <a:t> and review to the star ratings: </a:t>
            </a:r>
            <a:r>
              <a:rPr lang="en-US" b="0" i="0" dirty="0" err="1">
                <a:solidFill>
                  <a:srgbClr val="24292F"/>
                </a:solidFill>
                <a:effectLst/>
                <a:latin typeface="-apple-system"/>
              </a:rPr>
              <a:t>Checkin_count</a:t>
            </a:r>
            <a:r>
              <a:rPr lang="en-US" b="0" i="0" dirty="0">
                <a:solidFill>
                  <a:srgbClr val="24292F"/>
                </a:solidFill>
                <a:effectLst/>
                <a:latin typeface="-apple-system"/>
              </a:rPr>
              <a:t> and the review count for the restaurants which shows that </a:t>
            </a:r>
            <a:r>
              <a:rPr lang="en-US" b="0" i="0" dirty="0" err="1">
                <a:solidFill>
                  <a:srgbClr val="24292F"/>
                </a:solidFill>
                <a:effectLst/>
                <a:latin typeface="-apple-system"/>
              </a:rPr>
              <a:t>becasue</a:t>
            </a:r>
            <a:r>
              <a:rPr lang="en-US" b="0" i="0" dirty="0">
                <a:solidFill>
                  <a:srgbClr val="24292F"/>
                </a:solidFill>
                <a:effectLst/>
                <a:latin typeface="-apple-system"/>
              </a:rPr>
              <a:t> of the rating of the restaurants the </a:t>
            </a:r>
            <a:r>
              <a:rPr lang="en-US" b="0" i="0" dirty="0" err="1">
                <a:solidFill>
                  <a:srgbClr val="24292F"/>
                </a:solidFill>
                <a:effectLst/>
                <a:latin typeface="-apple-system"/>
              </a:rPr>
              <a:t>checkins</a:t>
            </a:r>
            <a:r>
              <a:rPr lang="en-US" b="0" i="0" dirty="0">
                <a:solidFill>
                  <a:srgbClr val="24292F"/>
                </a:solidFill>
                <a:effectLst/>
                <a:latin typeface="-apple-system"/>
              </a:rPr>
              <a:t> have been affected.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g1ae9e650b1c_0_71"/>
          <p:cNvPicPr preferRelativeResize="0"/>
          <p:nvPr/>
        </p:nvPicPr>
        <p:blipFill>
          <a:blip r:embed="rId3">
            <a:alphaModFix/>
          </a:blip>
          <a:stretch>
            <a:fillRect/>
          </a:stretch>
        </p:blipFill>
        <p:spPr>
          <a:xfrm>
            <a:off x="1760302" y="673800"/>
            <a:ext cx="5193026" cy="43028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810</Words>
  <Application>Microsoft Macintosh PowerPoint</Application>
  <PresentationFormat>On-screen Show (16:9)</PresentationFormat>
  <Paragraphs>60</Paragraphs>
  <Slides>21</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-apple-system</vt:lpstr>
      <vt:lpstr>Arial</vt:lpstr>
      <vt:lpstr>Times New Roman</vt:lpstr>
      <vt:lpstr>Simple Light</vt:lpstr>
      <vt:lpstr>Yelp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Yelp Data Analysis</dc:title>
  <dc:creator>Hemanth Siva Sitaram Doddala</dc:creator>
  <cp:lastModifiedBy>Utkarshika Baidya</cp:lastModifiedBy>
  <cp:revision>2</cp:revision>
  <dcterms:created xsi:type="dcterms:W3CDTF">2022-10-06T02:24:07Z</dcterms:created>
  <dcterms:modified xsi:type="dcterms:W3CDTF">2022-12-09T04:39:25Z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0x01010066ED8954222B1C429A59F0EC15EF7AA8</vt:lpwstr>
  </property>
</Properties>
</file>